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ibre Baskerville" panose="02000000000000000000" pitchFamily="2" charset="0"/>
      <p:regular r:id="rId21"/>
    </p:embeddedFont>
    <p:embeddedFont>
      <p:font typeface="Libre Baskerville Bold" panose="02000000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955101" cy="10996086"/>
            <a:chOff x="0" y="0"/>
            <a:chExt cx="2885294" cy="2896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85294" cy="2896089"/>
            </a:xfrm>
            <a:custGeom>
              <a:avLst/>
              <a:gdLst/>
              <a:ahLst/>
              <a:cxnLst/>
              <a:rect l="l" t="t" r="r" b="b"/>
              <a:pathLst>
                <a:path w="2885294" h="2896089">
                  <a:moveTo>
                    <a:pt x="0" y="0"/>
                  </a:moveTo>
                  <a:lnTo>
                    <a:pt x="2885294" y="0"/>
                  </a:lnTo>
                  <a:lnTo>
                    <a:pt x="2885294" y="2896089"/>
                  </a:lnTo>
                  <a:lnTo>
                    <a:pt x="0" y="2896089"/>
                  </a:lnTo>
                  <a:close/>
                </a:path>
              </a:pathLst>
            </a:custGeom>
            <a:solidFill>
              <a:srgbClr val="E2D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09340" y="4583864"/>
            <a:ext cx="7934660" cy="268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620"/>
              </a:lnSpc>
            </a:pPr>
            <a:r>
              <a:rPr lang="en-US" sz="8300">
                <a:solidFill>
                  <a:srgbClr val="2B1F1F"/>
                </a:solidFill>
                <a:latin typeface="Libre Baskerville Bold"/>
              </a:rPr>
              <a:t>Curriculum </a:t>
            </a:r>
          </a:p>
          <a:p>
            <a:pPr algn="just">
              <a:lnSpc>
                <a:spcPts val="8466"/>
              </a:lnSpc>
            </a:pPr>
            <a:r>
              <a:rPr lang="en-US" sz="8300">
                <a:solidFill>
                  <a:srgbClr val="2B1F1F"/>
                </a:solidFill>
                <a:latin typeface="Libre Baskerville Bold"/>
              </a:rPr>
              <a:t>Vitae</a:t>
            </a:r>
          </a:p>
        </p:txBody>
      </p:sp>
      <p:sp>
        <p:nvSpPr>
          <p:cNvPr id="6" name="AutoShape 6"/>
          <p:cNvSpPr/>
          <p:nvPr/>
        </p:nvSpPr>
        <p:spPr>
          <a:xfrm>
            <a:off x="4462861" y="6650335"/>
            <a:ext cx="6492240" cy="0"/>
          </a:xfrm>
          <a:prstGeom prst="line">
            <a:avLst/>
          </a:prstGeom>
          <a:ln w="38100" cap="flat">
            <a:solidFill>
              <a:srgbClr val="2B1F1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1819115" y="2616697"/>
            <a:ext cx="5707359" cy="5053607"/>
          </a:xfrm>
          <a:custGeom>
            <a:avLst/>
            <a:gdLst/>
            <a:ahLst/>
            <a:cxnLst/>
            <a:rect l="l" t="t" r="r" b="b"/>
            <a:pathLst>
              <a:path w="5707359" h="5053607">
                <a:moveTo>
                  <a:pt x="0" y="0"/>
                </a:moveTo>
                <a:lnTo>
                  <a:pt x="5707359" y="0"/>
                </a:lnTo>
                <a:lnTo>
                  <a:pt x="5707359" y="5053606"/>
                </a:lnTo>
                <a:lnTo>
                  <a:pt x="0" y="505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19901" y="7287948"/>
            <a:ext cx="8125754" cy="184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Seven INC // HR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Sophia Bruckner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13 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615" y="9650466"/>
            <a:ext cx="19088549" cy="2217043"/>
            <a:chOff x="0" y="0"/>
            <a:chExt cx="5027437" cy="583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7437" cy="583912"/>
            </a:xfrm>
            <a:custGeom>
              <a:avLst/>
              <a:gdLst/>
              <a:ahLst/>
              <a:cxnLst/>
              <a:rect l="l" t="t" r="r" b="b"/>
              <a:pathLst>
                <a:path w="5027437" h="583912">
                  <a:moveTo>
                    <a:pt x="0" y="0"/>
                  </a:moveTo>
                  <a:lnTo>
                    <a:pt x="5027437" y="0"/>
                  </a:lnTo>
                  <a:lnTo>
                    <a:pt x="5027437" y="583912"/>
                  </a:lnTo>
                  <a:lnTo>
                    <a:pt x="0" y="583912"/>
                  </a:lnTo>
                  <a:close/>
                </a:path>
              </a:pathLst>
            </a:custGeom>
            <a:solidFill>
              <a:srgbClr val="E2D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23250" y="0"/>
            <a:ext cx="7264750" cy="10287000"/>
          </a:xfrm>
          <a:custGeom>
            <a:avLst/>
            <a:gdLst/>
            <a:ahLst/>
            <a:cxnLst/>
            <a:rect l="l" t="t" r="r" b="b"/>
            <a:pathLst>
              <a:path w="7264750" h="10287000">
                <a:moveTo>
                  <a:pt x="0" y="0"/>
                </a:moveTo>
                <a:lnTo>
                  <a:pt x="7264750" y="0"/>
                </a:lnTo>
                <a:lnTo>
                  <a:pt x="72647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66775"/>
            <a:ext cx="6610787" cy="141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Libre Baskerville Bold"/>
              </a:rPr>
              <a:t>Tips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1367" y="2528942"/>
            <a:ext cx="9219908" cy="679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 make your CV in English, if you can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 no more than two sheets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 standard font type (Arial, TNR), size min. 11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 use keywords (can be different in every country/ company)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 avoid spelling mistakes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 avoid special characters (--&gt;)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 simply colours like black and white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 avoid using graphics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 pdf or docx format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82">
            <a:off x="-4099698" y="9278176"/>
            <a:ext cx="15213232" cy="0"/>
          </a:xfrm>
          <a:prstGeom prst="line">
            <a:avLst/>
          </a:prstGeom>
          <a:ln w="38100" cap="flat">
            <a:solidFill>
              <a:srgbClr val="2B1F1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744024" y="0"/>
            <a:ext cx="9769766" cy="10287000"/>
            <a:chOff x="0" y="0"/>
            <a:chExt cx="257310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3107" cy="2709333"/>
            </a:xfrm>
            <a:custGeom>
              <a:avLst/>
              <a:gdLst/>
              <a:ahLst/>
              <a:cxnLst/>
              <a:rect l="l" t="t" r="r" b="b"/>
              <a:pathLst>
                <a:path w="2573107" h="2709333">
                  <a:moveTo>
                    <a:pt x="0" y="0"/>
                  </a:moveTo>
                  <a:lnTo>
                    <a:pt x="2573107" y="0"/>
                  </a:lnTo>
                  <a:lnTo>
                    <a:pt x="25731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8741066" y="0"/>
            <a:ext cx="9769766" cy="10287000"/>
            <a:chOff x="0" y="0"/>
            <a:chExt cx="2573107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73107" cy="2709333"/>
            </a:xfrm>
            <a:custGeom>
              <a:avLst/>
              <a:gdLst/>
              <a:ahLst/>
              <a:cxnLst/>
              <a:rect l="l" t="t" r="r" b="b"/>
              <a:pathLst>
                <a:path w="2573107" h="2709333">
                  <a:moveTo>
                    <a:pt x="0" y="0"/>
                  </a:moveTo>
                  <a:lnTo>
                    <a:pt x="2573107" y="0"/>
                  </a:lnTo>
                  <a:lnTo>
                    <a:pt x="25731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451449" y="2048020"/>
            <a:ext cx="9292248" cy="6190960"/>
          </a:xfrm>
          <a:custGeom>
            <a:avLst/>
            <a:gdLst/>
            <a:ahLst/>
            <a:cxnLst/>
            <a:rect l="l" t="t" r="r" b="b"/>
            <a:pathLst>
              <a:path w="9292248" h="6190960">
                <a:moveTo>
                  <a:pt x="0" y="0"/>
                </a:moveTo>
                <a:lnTo>
                  <a:pt x="9292247" y="0"/>
                </a:lnTo>
                <a:lnTo>
                  <a:pt x="9292247" y="6190960"/>
                </a:lnTo>
                <a:lnTo>
                  <a:pt x="0" y="6190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7360" y="1294597"/>
            <a:ext cx="7606640" cy="141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20"/>
              </a:lnSpc>
            </a:pPr>
            <a:r>
              <a:rPr lang="en-US" sz="8300">
                <a:solidFill>
                  <a:srgbClr val="2B1F1F"/>
                </a:solidFill>
                <a:latin typeface="Libre Baskerville Bold"/>
              </a:rPr>
              <a:t>Portofolio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3155" y="3423383"/>
            <a:ext cx="5637083" cy="555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Portofolios are used to document work that has been done  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2B1F1F"/>
              </a:solidFill>
              <a:latin typeface="Libre Baskerville"/>
            </a:endParaRP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2B1F1F"/>
                </a:solidFill>
                <a:latin typeface="Libre Baskerville Bold"/>
              </a:rPr>
              <a:t>Need it for: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Graphic Design, UIUX, Digital Marketing, Programming, Photographer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82">
            <a:off x="-4099698" y="9278176"/>
            <a:ext cx="15213232" cy="0"/>
          </a:xfrm>
          <a:prstGeom prst="line">
            <a:avLst/>
          </a:prstGeom>
          <a:ln w="38100" cap="flat">
            <a:solidFill>
              <a:srgbClr val="2B1F1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744024" y="0"/>
            <a:ext cx="9769766" cy="10287000"/>
            <a:chOff x="0" y="0"/>
            <a:chExt cx="257310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3107" cy="2709333"/>
            </a:xfrm>
            <a:custGeom>
              <a:avLst/>
              <a:gdLst/>
              <a:ahLst/>
              <a:cxnLst/>
              <a:rect l="l" t="t" r="r" b="b"/>
              <a:pathLst>
                <a:path w="2573107" h="2709333">
                  <a:moveTo>
                    <a:pt x="0" y="0"/>
                  </a:moveTo>
                  <a:lnTo>
                    <a:pt x="2573107" y="0"/>
                  </a:lnTo>
                  <a:lnTo>
                    <a:pt x="25731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8741066" y="0"/>
            <a:ext cx="9769766" cy="10287000"/>
            <a:chOff x="0" y="0"/>
            <a:chExt cx="2573107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73107" cy="2709333"/>
            </a:xfrm>
            <a:custGeom>
              <a:avLst/>
              <a:gdLst/>
              <a:ahLst/>
              <a:cxnLst/>
              <a:rect l="l" t="t" r="r" b="b"/>
              <a:pathLst>
                <a:path w="2573107" h="2709333">
                  <a:moveTo>
                    <a:pt x="0" y="0"/>
                  </a:moveTo>
                  <a:lnTo>
                    <a:pt x="2573107" y="0"/>
                  </a:lnTo>
                  <a:lnTo>
                    <a:pt x="25731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090642" y="2639518"/>
            <a:ext cx="8197358" cy="5451243"/>
          </a:xfrm>
          <a:custGeom>
            <a:avLst/>
            <a:gdLst/>
            <a:ahLst/>
            <a:cxnLst/>
            <a:rect l="l" t="t" r="r" b="b"/>
            <a:pathLst>
              <a:path w="8197358" h="5451243">
                <a:moveTo>
                  <a:pt x="0" y="0"/>
                </a:moveTo>
                <a:lnTo>
                  <a:pt x="8197358" y="0"/>
                </a:lnTo>
                <a:lnTo>
                  <a:pt x="8197358" y="5451243"/>
                </a:lnTo>
                <a:lnTo>
                  <a:pt x="0" y="5451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7360" y="1294597"/>
            <a:ext cx="7606640" cy="141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20"/>
              </a:lnSpc>
            </a:pPr>
            <a:r>
              <a:rPr lang="en-US" sz="8300">
                <a:solidFill>
                  <a:srgbClr val="2B1F1F"/>
                </a:solidFill>
                <a:latin typeface="Libre Baskerville Bold"/>
              </a:rPr>
              <a:t>Portofolio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3155" y="3423383"/>
            <a:ext cx="6629260" cy="442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dirty="0">
                <a:solidFill>
                  <a:srgbClr val="2B1F1F"/>
                </a:solidFill>
                <a:latin typeface="Libre Baskerville Bold"/>
              </a:rPr>
              <a:t>Content: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2B1F1F"/>
                </a:solidFill>
                <a:latin typeface="Libre Baskerville"/>
              </a:rPr>
              <a:t>Identity (Name)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2B1F1F"/>
                </a:solidFill>
                <a:latin typeface="Libre Baskerville"/>
              </a:rPr>
              <a:t>Educational background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2B1F1F"/>
                </a:solidFill>
                <a:latin typeface="Libre Baskerville"/>
              </a:rPr>
              <a:t>Work experience (describe it)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2B1F1F"/>
                </a:solidFill>
                <a:latin typeface="Libre Baskerville"/>
              </a:rPr>
              <a:t>Mastered application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2B1F1F"/>
                </a:solidFill>
                <a:latin typeface="Libre Baskerville"/>
              </a:rPr>
              <a:t>Masterpieces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82">
            <a:off x="-4099698" y="9278176"/>
            <a:ext cx="15213232" cy="0"/>
          </a:xfrm>
          <a:prstGeom prst="line">
            <a:avLst/>
          </a:prstGeom>
          <a:ln w="38100" cap="flat">
            <a:solidFill>
              <a:srgbClr val="2B1F1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744024" y="0"/>
            <a:ext cx="9769766" cy="10287000"/>
            <a:chOff x="0" y="0"/>
            <a:chExt cx="257310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3107" cy="2709333"/>
            </a:xfrm>
            <a:custGeom>
              <a:avLst/>
              <a:gdLst/>
              <a:ahLst/>
              <a:cxnLst/>
              <a:rect l="l" t="t" r="r" b="b"/>
              <a:pathLst>
                <a:path w="2573107" h="2709333">
                  <a:moveTo>
                    <a:pt x="0" y="0"/>
                  </a:moveTo>
                  <a:lnTo>
                    <a:pt x="2573107" y="0"/>
                  </a:lnTo>
                  <a:lnTo>
                    <a:pt x="25731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8741066" y="0"/>
            <a:ext cx="9769766" cy="10287000"/>
            <a:chOff x="0" y="0"/>
            <a:chExt cx="2573107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73107" cy="2709333"/>
            </a:xfrm>
            <a:custGeom>
              <a:avLst/>
              <a:gdLst/>
              <a:ahLst/>
              <a:cxnLst/>
              <a:rect l="l" t="t" r="r" b="b"/>
              <a:pathLst>
                <a:path w="2573107" h="2709333">
                  <a:moveTo>
                    <a:pt x="0" y="0"/>
                  </a:moveTo>
                  <a:lnTo>
                    <a:pt x="2573107" y="0"/>
                  </a:lnTo>
                  <a:lnTo>
                    <a:pt x="25731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440017" y="1028700"/>
            <a:ext cx="6347079" cy="8229600"/>
          </a:xfrm>
          <a:custGeom>
            <a:avLst/>
            <a:gdLst/>
            <a:ahLst/>
            <a:cxnLst/>
            <a:rect l="l" t="t" r="r" b="b"/>
            <a:pathLst>
              <a:path w="6347079" h="8229600">
                <a:moveTo>
                  <a:pt x="0" y="0"/>
                </a:moveTo>
                <a:lnTo>
                  <a:pt x="6347079" y="0"/>
                </a:lnTo>
                <a:lnTo>
                  <a:pt x="6347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7360" y="1294597"/>
            <a:ext cx="7606640" cy="141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20"/>
              </a:lnSpc>
            </a:pPr>
            <a:r>
              <a:rPr lang="en-US" sz="8300">
                <a:solidFill>
                  <a:srgbClr val="2B1F1F"/>
                </a:solidFill>
                <a:latin typeface="Libre Baskerville Bold"/>
              </a:rPr>
              <a:t>Portofolio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3155" y="3423383"/>
            <a:ext cx="7470845" cy="567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B1F1F"/>
                </a:solidFill>
                <a:latin typeface="Libre Baskerville Bold"/>
              </a:rPr>
              <a:t>Masterpieces</a:t>
            </a:r>
            <a:r>
              <a:rPr lang="en-US" sz="3800">
                <a:solidFill>
                  <a:srgbClr val="2B1F1F"/>
                </a:solidFill>
                <a:latin typeface="Libre Baskerville"/>
              </a:rPr>
              <a:t>: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your own work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relevant for the position you applying for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recent – oldest works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choose the best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year of work (2022)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explanation: detail (essence)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2B1F1F"/>
              </a:solidFill>
              <a:latin typeface="Libre Baskervil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82">
            <a:off x="-4099698" y="9278176"/>
            <a:ext cx="15213232" cy="0"/>
          </a:xfrm>
          <a:prstGeom prst="line">
            <a:avLst/>
          </a:prstGeom>
          <a:ln w="38100" cap="flat">
            <a:solidFill>
              <a:srgbClr val="2B1F1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744024" y="0"/>
            <a:ext cx="9769766" cy="10287000"/>
            <a:chOff x="0" y="0"/>
            <a:chExt cx="257310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3107" cy="2709333"/>
            </a:xfrm>
            <a:custGeom>
              <a:avLst/>
              <a:gdLst/>
              <a:ahLst/>
              <a:cxnLst/>
              <a:rect l="l" t="t" r="r" b="b"/>
              <a:pathLst>
                <a:path w="2573107" h="2709333">
                  <a:moveTo>
                    <a:pt x="0" y="0"/>
                  </a:moveTo>
                  <a:lnTo>
                    <a:pt x="2573107" y="0"/>
                  </a:lnTo>
                  <a:lnTo>
                    <a:pt x="25731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8741066" y="0"/>
            <a:ext cx="9769766" cy="10287000"/>
            <a:chOff x="0" y="0"/>
            <a:chExt cx="2573107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73107" cy="2709333"/>
            </a:xfrm>
            <a:custGeom>
              <a:avLst/>
              <a:gdLst/>
              <a:ahLst/>
              <a:cxnLst/>
              <a:rect l="l" t="t" r="r" b="b"/>
              <a:pathLst>
                <a:path w="2573107" h="2709333">
                  <a:moveTo>
                    <a:pt x="0" y="0"/>
                  </a:moveTo>
                  <a:lnTo>
                    <a:pt x="2573107" y="0"/>
                  </a:lnTo>
                  <a:lnTo>
                    <a:pt x="25731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39023" y="7683420"/>
            <a:ext cx="3681855" cy="1472742"/>
          </a:xfrm>
          <a:custGeom>
            <a:avLst/>
            <a:gdLst/>
            <a:ahLst/>
            <a:cxnLst/>
            <a:rect l="l" t="t" r="r" b="b"/>
            <a:pathLst>
              <a:path w="3681855" h="1472742">
                <a:moveTo>
                  <a:pt x="0" y="0"/>
                </a:moveTo>
                <a:lnTo>
                  <a:pt x="3681854" y="0"/>
                </a:lnTo>
                <a:lnTo>
                  <a:pt x="3681854" y="1472742"/>
                </a:lnTo>
                <a:lnTo>
                  <a:pt x="0" y="1472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392122" y="4516270"/>
            <a:ext cx="4175656" cy="2150463"/>
          </a:xfrm>
          <a:custGeom>
            <a:avLst/>
            <a:gdLst/>
            <a:ahLst/>
            <a:cxnLst/>
            <a:rect l="l" t="t" r="r" b="b"/>
            <a:pathLst>
              <a:path w="4175656" h="2150463">
                <a:moveTo>
                  <a:pt x="0" y="0"/>
                </a:moveTo>
                <a:lnTo>
                  <a:pt x="4175656" y="0"/>
                </a:lnTo>
                <a:lnTo>
                  <a:pt x="4175656" y="2150463"/>
                </a:lnTo>
                <a:lnTo>
                  <a:pt x="0" y="2150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63990" y="1063182"/>
            <a:ext cx="3656887" cy="2436401"/>
          </a:xfrm>
          <a:custGeom>
            <a:avLst/>
            <a:gdLst/>
            <a:ahLst/>
            <a:cxnLst/>
            <a:rect l="l" t="t" r="r" b="b"/>
            <a:pathLst>
              <a:path w="3656887" h="2436401">
                <a:moveTo>
                  <a:pt x="0" y="0"/>
                </a:moveTo>
                <a:lnTo>
                  <a:pt x="3656887" y="0"/>
                </a:lnTo>
                <a:lnTo>
                  <a:pt x="3656887" y="2436401"/>
                </a:lnTo>
                <a:lnTo>
                  <a:pt x="0" y="2436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37360" y="1294597"/>
            <a:ext cx="7606640" cy="141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20"/>
              </a:lnSpc>
            </a:pPr>
            <a:r>
              <a:rPr lang="en-US" sz="8300">
                <a:solidFill>
                  <a:srgbClr val="2B1F1F"/>
                </a:solidFill>
                <a:latin typeface="Libre Baskerville Bold"/>
              </a:rPr>
              <a:t>Portofolio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3155" y="3423383"/>
            <a:ext cx="3667525" cy="4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B1F1F"/>
                </a:solidFill>
                <a:latin typeface="Libre Baskerville Bold"/>
              </a:rPr>
              <a:t>Form: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magazines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brochures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2B1F1F"/>
              </a:solidFill>
              <a:latin typeface="Libre Baskerville"/>
            </a:endParaRP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2B1F1F"/>
                </a:solidFill>
                <a:latin typeface="Libre Baskerville Bold"/>
              </a:rPr>
              <a:t>Paper used: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cartoon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ivory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71807" y="3423383"/>
            <a:ext cx="4405527" cy="573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B1F1F"/>
                </a:solidFill>
                <a:latin typeface="Libre Baskerville Bold"/>
              </a:rPr>
              <a:t>Common size: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8.5 inches x 11 inches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11 inches x 14 inches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14 inches x 17 inches</a:t>
            </a:r>
          </a:p>
          <a:p>
            <a:pPr algn="just">
              <a:lnSpc>
                <a:spcPts val="5320"/>
              </a:lnSpc>
            </a:pPr>
            <a:endParaRPr lang="en-US" sz="3500">
              <a:solidFill>
                <a:srgbClr val="2B1F1F"/>
              </a:solidFill>
              <a:latin typeface="Libre Baskerville"/>
            </a:endParaRPr>
          </a:p>
          <a:p>
            <a:pPr algn="just">
              <a:lnSpc>
                <a:spcPts val="5320"/>
              </a:lnSpc>
            </a:pPr>
            <a:endParaRPr lang="en-US" sz="3500">
              <a:solidFill>
                <a:srgbClr val="2B1F1F"/>
              </a:solidFill>
              <a:latin typeface="Libre Baskervill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80" t="2301" r="1580" b="16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1949110"/>
            <a:ext cx="18919642" cy="6388780"/>
            <a:chOff x="0" y="0"/>
            <a:chExt cx="4982951" cy="16826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951" cy="1682642"/>
            </a:xfrm>
            <a:custGeom>
              <a:avLst/>
              <a:gdLst/>
              <a:ahLst/>
              <a:cxnLst/>
              <a:rect l="l" t="t" r="r" b="b"/>
              <a:pathLst>
                <a:path w="4982951" h="1682642">
                  <a:moveTo>
                    <a:pt x="0" y="0"/>
                  </a:moveTo>
                  <a:lnTo>
                    <a:pt x="4982951" y="0"/>
                  </a:lnTo>
                  <a:lnTo>
                    <a:pt x="4982951" y="1682642"/>
                  </a:lnTo>
                  <a:lnTo>
                    <a:pt x="0" y="1682642"/>
                  </a:lnTo>
                  <a:close/>
                </a:path>
              </a:pathLst>
            </a:custGeom>
            <a:solidFill>
              <a:srgbClr val="E2D2B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14350" y="1949110"/>
            <a:ext cx="3086100" cy="6388780"/>
            <a:chOff x="0" y="0"/>
            <a:chExt cx="812800" cy="16826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682642"/>
            </a:xfrm>
            <a:custGeom>
              <a:avLst/>
              <a:gdLst/>
              <a:ahLst/>
              <a:cxnLst/>
              <a:rect l="l" t="t" r="r" b="b"/>
              <a:pathLst>
                <a:path w="812800" h="1682642">
                  <a:moveTo>
                    <a:pt x="0" y="0"/>
                  </a:moveTo>
                  <a:lnTo>
                    <a:pt x="812800" y="0"/>
                  </a:lnTo>
                  <a:lnTo>
                    <a:pt x="812800" y="1682642"/>
                  </a:lnTo>
                  <a:lnTo>
                    <a:pt x="0" y="1682642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88362" y="1949110"/>
            <a:ext cx="3086100" cy="6388780"/>
            <a:chOff x="0" y="0"/>
            <a:chExt cx="812800" cy="16826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682642"/>
            </a:xfrm>
            <a:custGeom>
              <a:avLst/>
              <a:gdLst/>
              <a:ahLst/>
              <a:cxnLst/>
              <a:rect l="l" t="t" r="r" b="b"/>
              <a:pathLst>
                <a:path w="812800" h="1682642">
                  <a:moveTo>
                    <a:pt x="0" y="0"/>
                  </a:moveTo>
                  <a:lnTo>
                    <a:pt x="812800" y="0"/>
                  </a:lnTo>
                  <a:lnTo>
                    <a:pt x="812800" y="1682642"/>
                  </a:lnTo>
                  <a:lnTo>
                    <a:pt x="0" y="1682642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711715" y="4015282"/>
            <a:ext cx="8864569" cy="2256436"/>
          </a:xfrm>
          <a:custGeom>
            <a:avLst/>
            <a:gdLst/>
            <a:ahLst/>
            <a:cxnLst/>
            <a:rect l="l" t="t" r="r" b="b"/>
            <a:pathLst>
              <a:path w="8864569" h="2256436">
                <a:moveTo>
                  <a:pt x="0" y="0"/>
                </a:moveTo>
                <a:lnTo>
                  <a:pt x="8864570" y="0"/>
                </a:lnTo>
                <a:lnTo>
                  <a:pt x="8864570" y="2256436"/>
                </a:lnTo>
                <a:lnTo>
                  <a:pt x="0" y="2256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881404" y="7113289"/>
            <a:ext cx="4206958" cy="122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3514">
                <a:solidFill>
                  <a:srgbClr val="2B1F1F"/>
                </a:solidFill>
                <a:latin typeface="Libre Baskerville Bold"/>
              </a:rPr>
              <a:t>E-Mail:</a:t>
            </a:r>
          </a:p>
          <a:p>
            <a:pPr algn="ctr">
              <a:lnSpc>
                <a:spcPts val="4984"/>
              </a:lnSpc>
            </a:pPr>
            <a:r>
              <a:rPr lang="en-US" sz="3560">
                <a:solidFill>
                  <a:srgbClr val="2B1F1F"/>
                </a:solidFill>
                <a:latin typeface="Libre Baskerville"/>
              </a:rPr>
              <a:t>magangjogja.com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5748802"/>
            <a:ext cx="9511629" cy="6314513"/>
            <a:chOff x="0" y="0"/>
            <a:chExt cx="2505121" cy="16630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5121" cy="1663082"/>
            </a:xfrm>
            <a:custGeom>
              <a:avLst/>
              <a:gdLst/>
              <a:ahLst/>
              <a:cxnLst/>
              <a:rect l="l" t="t" r="r" b="b"/>
              <a:pathLst>
                <a:path w="2505121" h="1663082">
                  <a:moveTo>
                    <a:pt x="0" y="0"/>
                  </a:moveTo>
                  <a:lnTo>
                    <a:pt x="2505121" y="0"/>
                  </a:lnTo>
                  <a:lnTo>
                    <a:pt x="2505121" y="1663082"/>
                  </a:lnTo>
                  <a:lnTo>
                    <a:pt x="0" y="1663082"/>
                  </a:lnTo>
                  <a:close/>
                </a:path>
              </a:pathLst>
            </a:custGeom>
            <a:solidFill>
              <a:srgbClr val="E2D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8982" flipV="1">
            <a:off x="39" y="2218120"/>
            <a:ext cx="9143872" cy="417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144000" y="0"/>
            <a:ext cx="9144000" cy="5749290"/>
          </a:xfrm>
          <a:custGeom>
            <a:avLst/>
            <a:gdLst/>
            <a:ahLst/>
            <a:cxnLst/>
            <a:rect l="l" t="t" r="r" b="b"/>
            <a:pathLst>
              <a:path w="9144000" h="5749290">
                <a:moveTo>
                  <a:pt x="0" y="0"/>
                </a:moveTo>
                <a:lnTo>
                  <a:pt x="9144000" y="0"/>
                </a:lnTo>
                <a:lnTo>
                  <a:pt x="9144000" y="5749290"/>
                </a:lnTo>
                <a:lnTo>
                  <a:pt x="0" y="5749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5365" y="2712082"/>
            <a:ext cx="8598635" cy="141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Libre Baskerville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28131" y="7014527"/>
            <a:ext cx="7743367" cy="184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A good CV should be clear and tailored to the position you  are applying for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5365" y="4892040"/>
            <a:ext cx="8235297" cy="432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CV is a document who summarizes your skills, education and work experience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First thing employees see from you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51779" y="-354543"/>
            <a:ext cx="9298021" cy="10996086"/>
            <a:chOff x="0" y="0"/>
            <a:chExt cx="2448861" cy="2896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8861" cy="2896089"/>
            </a:xfrm>
            <a:custGeom>
              <a:avLst/>
              <a:gdLst/>
              <a:ahLst/>
              <a:cxnLst/>
              <a:rect l="l" t="t" r="r" b="b"/>
              <a:pathLst>
                <a:path w="2448861" h="2896089">
                  <a:moveTo>
                    <a:pt x="0" y="0"/>
                  </a:moveTo>
                  <a:lnTo>
                    <a:pt x="2448861" y="0"/>
                  </a:lnTo>
                  <a:lnTo>
                    <a:pt x="2448861" y="2896089"/>
                  </a:lnTo>
                  <a:lnTo>
                    <a:pt x="0" y="2896089"/>
                  </a:lnTo>
                  <a:close/>
                </a:path>
              </a:pathLst>
            </a:custGeom>
            <a:solidFill>
              <a:srgbClr val="E2D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68872" y="1706768"/>
            <a:ext cx="336527" cy="336527"/>
            <a:chOff x="0" y="0"/>
            <a:chExt cx="88633" cy="886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633" cy="88633"/>
            </a:xfrm>
            <a:custGeom>
              <a:avLst/>
              <a:gdLst/>
              <a:ahLst/>
              <a:cxnLst/>
              <a:rect l="l" t="t" r="r" b="b"/>
              <a:pathLst>
                <a:path w="88633" h="88633">
                  <a:moveTo>
                    <a:pt x="0" y="0"/>
                  </a:moveTo>
                  <a:lnTo>
                    <a:pt x="88633" y="0"/>
                  </a:lnTo>
                  <a:lnTo>
                    <a:pt x="88633" y="88633"/>
                  </a:lnTo>
                  <a:lnTo>
                    <a:pt x="0" y="88633"/>
                  </a:lnTo>
                  <a:close/>
                </a:path>
              </a:pathLst>
            </a:custGeom>
            <a:solidFill>
              <a:srgbClr val="2B1F1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68872" y="4498450"/>
            <a:ext cx="336527" cy="336527"/>
            <a:chOff x="0" y="0"/>
            <a:chExt cx="88633" cy="886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633" cy="88633"/>
            </a:xfrm>
            <a:custGeom>
              <a:avLst/>
              <a:gdLst/>
              <a:ahLst/>
              <a:cxnLst/>
              <a:rect l="l" t="t" r="r" b="b"/>
              <a:pathLst>
                <a:path w="88633" h="88633">
                  <a:moveTo>
                    <a:pt x="0" y="0"/>
                  </a:moveTo>
                  <a:lnTo>
                    <a:pt x="88633" y="0"/>
                  </a:lnTo>
                  <a:lnTo>
                    <a:pt x="88633" y="88633"/>
                  </a:lnTo>
                  <a:lnTo>
                    <a:pt x="0" y="88633"/>
                  </a:lnTo>
                  <a:close/>
                </a:path>
              </a:pathLst>
            </a:custGeom>
            <a:solidFill>
              <a:srgbClr val="2B1F1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06064" y="805906"/>
            <a:ext cx="4043247" cy="5967893"/>
          </a:xfrm>
          <a:custGeom>
            <a:avLst/>
            <a:gdLst/>
            <a:ahLst/>
            <a:cxnLst/>
            <a:rect l="l" t="t" r="r" b="b"/>
            <a:pathLst>
              <a:path w="4043247" h="5967893">
                <a:moveTo>
                  <a:pt x="0" y="0"/>
                </a:moveTo>
                <a:lnTo>
                  <a:pt x="4043247" y="0"/>
                </a:lnTo>
                <a:lnTo>
                  <a:pt x="4043247" y="5967893"/>
                </a:lnTo>
                <a:lnTo>
                  <a:pt x="0" y="5967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57059" y="7105113"/>
            <a:ext cx="6941256" cy="261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5"/>
              </a:lnSpc>
            </a:pPr>
            <a:r>
              <a:rPr lang="en-US" sz="8300">
                <a:solidFill>
                  <a:srgbClr val="FFFFFF"/>
                </a:solidFill>
                <a:latin typeface="Libre Baskerville Bold"/>
              </a:rPr>
              <a:t>Personal Information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11945" y="1630568"/>
            <a:ext cx="6577690" cy="184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B1F1F"/>
                </a:solidFill>
                <a:latin typeface="Libre Baskerville Bold"/>
              </a:rPr>
              <a:t>Name, Address, 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2B1F1F"/>
                </a:solidFill>
                <a:latin typeface="Libre Baskerville Bold"/>
              </a:rPr>
              <a:t>Phone number (+62),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2B1F1F"/>
                </a:solidFill>
                <a:latin typeface="Libre Baskerville Bold"/>
              </a:rPr>
              <a:t>E-Mail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11945" y="4422250"/>
            <a:ext cx="6577690" cy="564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no need: 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nationality (depends on country)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date of birth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status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religion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blood type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family member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1F1F"/>
                </a:solidFill>
                <a:latin typeface="Libre Baskerville"/>
              </a:rPr>
              <a:t>strength and weaknesses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2079" y="-354543"/>
            <a:ext cx="5318017" cy="10996086"/>
            <a:chOff x="0" y="0"/>
            <a:chExt cx="1400630" cy="2896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0630" cy="2896089"/>
            </a:xfrm>
            <a:custGeom>
              <a:avLst/>
              <a:gdLst/>
              <a:ahLst/>
              <a:cxnLst/>
              <a:rect l="l" t="t" r="r" b="b"/>
              <a:pathLst>
                <a:path w="1400630" h="2896089">
                  <a:moveTo>
                    <a:pt x="0" y="0"/>
                  </a:moveTo>
                  <a:lnTo>
                    <a:pt x="1400630" y="0"/>
                  </a:lnTo>
                  <a:lnTo>
                    <a:pt x="1400630" y="2896089"/>
                  </a:lnTo>
                  <a:lnTo>
                    <a:pt x="0" y="2896089"/>
                  </a:lnTo>
                  <a:close/>
                </a:path>
              </a:pathLst>
            </a:custGeom>
            <a:solidFill>
              <a:srgbClr val="E2D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8982">
            <a:off x="3565962" y="1884624"/>
            <a:ext cx="1521323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2132164" y="2895350"/>
            <a:ext cx="8204638" cy="5683673"/>
          </a:xfrm>
          <a:custGeom>
            <a:avLst/>
            <a:gdLst/>
            <a:ahLst/>
            <a:cxnLst/>
            <a:rect l="l" t="t" r="r" b="b"/>
            <a:pathLst>
              <a:path w="8204638" h="5683673">
                <a:moveTo>
                  <a:pt x="0" y="0"/>
                </a:moveTo>
                <a:lnTo>
                  <a:pt x="8204638" y="0"/>
                </a:lnTo>
                <a:lnTo>
                  <a:pt x="8204638" y="5683673"/>
                </a:lnTo>
                <a:lnTo>
                  <a:pt x="0" y="5683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7" r="-198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9596" y="734526"/>
            <a:ext cx="2248939" cy="3139404"/>
          </a:xfrm>
          <a:custGeom>
            <a:avLst/>
            <a:gdLst/>
            <a:ahLst/>
            <a:cxnLst/>
            <a:rect l="l" t="t" r="r" b="b"/>
            <a:pathLst>
              <a:path w="2248939" h="3139404">
                <a:moveTo>
                  <a:pt x="0" y="0"/>
                </a:moveTo>
                <a:lnTo>
                  <a:pt x="2248939" y="0"/>
                </a:lnTo>
                <a:lnTo>
                  <a:pt x="2248939" y="3139403"/>
                </a:lnTo>
                <a:lnTo>
                  <a:pt x="0" y="3139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952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20791" y="2323278"/>
            <a:ext cx="6175198" cy="124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1"/>
              </a:lnSpc>
            </a:pPr>
            <a:r>
              <a:rPr lang="en-US" sz="8300" spc="381">
                <a:solidFill>
                  <a:srgbClr val="FFFFFF"/>
                </a:solidFill>
                <a:latin typeface="Libre Baskerville Bold"/>
              </a:rPr>
              <a:t>Education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83534" y="3772222"/>
            <a:ext cx="6189043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 Bold"/>
              </a:rPr>
              <a:t>academic qualifications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3173" y="5095875"/>
            <a:ext cx="2185362" cy="226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2B1F1F"/>
                </a:solidFill>
                <a:latin typeface="Libre Baskerville"/>
              </a:rPr>
              <a:t>demonstrate your skills and interests beyond the classroom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54529" y="4802188"/>
            <a:ext cx="6189043" cy="377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degrees</a:t>
            </a: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diplomas</a:t>
            </a: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certificates</a:t>
            </a: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institutions </a:t>
            </a: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awards</a:t>
            </a: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activities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1053">
            <a:off x="3" y="1531941"/>
            <a:ext cx="18288045" cy="0"/>
          </a:xfrm>
          <a:prstGeom prst="line">
            <a:avLst/>
          </a:prstGeom>
          <a:ln w="38100" cap="flat">
            <a:solidFill>
              <a:srgbClr val="2B1F1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1199365" y="-963280"/>
            <a:ext cx="6059935" cy="11250280"/>
            <a:chOff x="0" y="0"/>
            <a:chExt cx="1596032" cy="29630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6032" cy="2963037"/>
            </a:xfrm>
            <a:custGeom>
              <a:avLst/>
              <a:gdLst/>
              <a:ahLst/>
              <a:cxnLst/>
              <a:rect l="l" t="t" r="r" b="b"/>
              <a:pathLst>
                <a:path w="1596032" h="2963037">
                  <a:moveTo>
                    <a:pt x="0" y="0"/>
                  </a:moveTo>
                  <a:lnTo>
                    <a:pt x="1596032" y="0"/>
                  </a:lnTo>
                  <a:lnTo>
                    <a:pt x="1596032" y="2963037"/>
                  </a:lnTo>
                  <a:lnTo>
                    <a:pt x="0" y="2963037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85778" y="690750"/>
            <a:ext cx="9843988" cy="5832460"/>
          </a:xfrm>
          <a:custGeom>
            <a:avLst/>
            <a:gdLst/>
            <a:ahLst/>
            <a:cxnLst/>
            <a:rect l="l" t="t" r="r" b="b"/>
            <a:pathLst>
              <a:path w="9843988" h="5832460">
                <a:moveTo>
                  <a:pt x="0" y="0"/>
                </a:moveTo>
                <a:lnTo>
                  <a:pt x="9843988" y="0"/>
                </a:lnTo>
                <a:lnTo>
                  <a:pt x="9843988" y="5832460"/>
                </a:lnTo>
                <a:lnTo>
                  <a:pt x="0" y="5832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3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825098" y="1932305"/>
            <a:ext cx="4808469" cy="748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previous employment history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starting with the most recent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job title</a:t>
            </a: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company name</a:t>
            </a: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dates</a:t>
            </a: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brief description of responsibilities</a:t>
            </a:r>
          </a:p>
          <a:p>
            <a:pPr marL="1511317" lvl="2" indent="-503772" algn="just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min. 3 points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5778" y="6942581"/>
            <a:ext cx="6633035" cy="247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1"/>
              </a:lnSpc>
            </a:pPr>
            <a:r>
              <a:rPr lang="en-US" sz="8300" spc="66">
                <a:solidFill>
                  <a:srgbClr val="2B1F1F"/>
                </a:solidFill>
                <a:latin typeface="Libre Baskerville Bold"/>
              </a:rPr>
              <a:t>Work</a:t>
            </a:r>
          </a:p>
          <a:p>
            <a:pPr>
              <a:lnSpc>
                <a:spcPts val="9711"/>
              </a:lnSpc>
            </a:pPr>
            <a:r>
              <a:rPr lang="en-US" sz="8300" spc="66">
                <a:solidFill>
                  <a:srgbClr val="2B1F1F"/>
                </a:solidFill>
                <a:latin typeface="Libre Baskerville Bold"/>
              </a:rPr>
              <a:t>Experience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93712" y="0"/>
            <a:ext cx="11720368" cy="8257300"/>
            <a:chOff x="0" y="0"/>
            <a:chExt cx="3086846" cy="21747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6846" cy="2174762"/>
            </a:xfrm>
            <a:custGeom>
              <a:avLst/>
              <a:gdLst/>
              <a:ahLst/>
              <a:cxnLst/>
              <a:rect l="l" t="t" r="r" b="b"/>
              <a:pathLst>
                <a:path w="3086846" h="2174762">
                  <a:moveTo>
                    <a:pt x="0" y="0"/>
                  </a:moveTo>
                  <a:lnTo>
                    <a:pt x="3086846" y="0"/>
                  </a:lnTo>
                  <a:lnTo>
                    <a:pt x="3086846" y="2174762"/>
                  </a:lnTo>
                  <a:lnTo>
                    <a:pt x="0" y="2174762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16048" y="2713511"/>
            <a:ext cx="11720368" cy="7573489"/>
            <a:chOff x="0" y="0"/>
            <a:chExt cx="3086846" cy="1994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6846" cy="1994664"/>
            </a:xfrm>
            <a:custGeom>
              <a:avLst/>
              <a:gdLst/>
              <a:ahLst/>
              <a:cxnLst/>
              <a:rect l="l" t="t" r="r" b="b"/>
              <a:pathLst>
                <a:path w="3086846" h="1994664">
                  <a:moveTo>
                    <a:pt x="0" y="0"/>
                  </a:moveTo>
                  <a:lnTo>
                    <a:pt x="3086846" y="0"/>
                  </a:lnTo>
                  <a:lnTo>
                    <a:pt x="3086846" y="1994664"/>
                  </a:lnTo>
                  <a:lnTo>
                    <a:pt x="0" y="1994664"/>
                  </a:lnTo>
                  <a:close/>
                </a:path>
              </a:pathLst>
            </a:custGeom>
            <a:solidFill>
              <a:srgbClr val="85514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8982">
            <a:off x="13654181" y="1744849"/>
            <a:ext cx="15213232" cy="0"/>
          </a:xfrm>
          <a:prstGeom prst="line">
            <a:avLst/>
          </a:prstGeom>
          <a:ln w="38100" cap="flat">
            <a:solidFill>
              <a:srgbClr val="2B1F1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8982">
            <a:off x="-10796310" y="9200324"/>
            <a:ext cx="15213232" cy="0"/>
          </a:xfrm>
          <a:prstGeom prst="line">
            <a:avLst/>
          </a:prstGeom>
          <a:ln w="38100" cap="flat">
            <a:solidFill>
              <a:srgbClr val="2B1F1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0950119" y="1001630"/>
            <a:ext cx="7115145" cy="1446685"/>
          </a:xfrm>
          <a:custGeom>
            <a:avLst/>
            <a:gdLst/>
            <a:ahLst/>
            <a:cxnLst/>
            <a:rect l="l" t="t" r="r" b="b"/>
            <a:pathLst>
              <a:path w="7115145" h="1446685">
                <a:moveTo>
                  <a:pt x="0" y="0"/>
                </a:moveTo>
                <a:lnTo>
                  <a:pt x="7115145" y="0"/>
                </a:lnTo>
                <a:lnTo>
                  <a:pt x="7115145" y="1446685"/>
                </a:lnTo>
                <a:lnTo>
                  <a:pt x="0" y="144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465432" y="866775"/>
            <a:ext cx="3046412" cy="141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2B1F1F"/>
                </a:solidFill>
                <a:latin typeface="Libre Baskerville Bold"/>
              </a:rPr>
              <a:t>Skills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61228" y="2637311"/>
            <a:ext cx="4454820" cy="555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ibre Baskerville"/>
              </a:rPr>
              <a:t>relevant skills or abilities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ibre Baskerville"/>
              </a:rPr>
              <a:t>f.e.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ibre Baskerville Bold"/>
              </a:rPr>
              <a:t>technical skills </a:t>
            </a:r>
            <a:r>
              <a:rPr lang="en-US" sz="3500">
                <a:solidFill>
                  <a:srgbClr val="000000"/>
                </a:solidFill>
                <a:latin typeface="Libre Baskerville"/>
              </a:rPr>
              <a:t>(software)</a:t>
            </a:r>
          </a:p>
          <a:p>
            <a:pPr algn="ctr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Libre Baskerville"/>
            </a:endParaRP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ibre Baskerville Bold"/>
              </a:rPr>
              <a:t>soft skills </a:t>
            </a:r>
            <a:r>
              <a:rPr lang="en-US" sz="3500">
                <a:solidFill>
                  <a:srgbClr val="000000"/>
                </a:solidFill>
                <a:latin typeface="Libre Baskerville"/>
              </a:rPr>
              <a:t>(communication)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7649" y="691713"/>
            <a:ext cx="4346521" cy="679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provide specific examples of how you have demonstrated these skills in the past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put a certificate of your skills at the end of the application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80897" y="3698779"/>
            <a:ext cx="5778403" cy="432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 Bold"/>
              </a:rPr>
              <a:t>example: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Stressmanagement- taking time out, prioritizing tasks, etc.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technical skills (graphic design)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82">
            <a:off x="15139124" y="8822739"/>
            <a:ext cx="1521323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8982">
            <a:off x="-1477079" y="2590850"/>
            <a:ext cx="1521323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-354543"/>
            <a:ext cx="5606965" cy="10996086"/>
            <a:chOff x="0" y="0"/>
            <a:chExt cx="1476731" cy="289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76731" cy="2896089"/>
            </a:xfrm>
            <a:custGeom>
              <a:avLst/>
              <a:gdLst/>
              <a:ahLst/>
              <a:cxnLst/>
              <a:rect l="l" t="t" r="r" b="b"/>
              <a:pathLst>
                <a:path w="1476731" h="2896089">
                  <a:moveTo>
                    <a:pt x="0" y="0"/>
                  </a:moveTo>
                  <a:lnTo>
                    <a:pt x="1476731" y="0"/>
                  </a:lnTo>
                  <a:lnTo>
                    <a:pt x="1476731" y="2896089"/>
                  </a:lnTo>
                  <a:lnTo>
                    <a:pt x="0" y="2896089"/>
                  </a:lnTo>
                  <a:close/>
                </a:path>
              </a:pathLst>
            </a:custGeom>
            <a:solidFill>
              <a:srgbClr val="E2D2B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37170" y="1366766"/>
            <a:ext cx="4132625" cy="2923832"/>
          </a:xfrm>
          <a:custGeom>
            <a:avLst/>
            <a:gdLst/>
            <a:ahLst/>
            <a:cxnLst/>
            <a:rect l="l" t="t" r="r" b="b"/>
            <a:pathLst>
              <a:path w="4132625" h="2923832">
                <a:moveTo>
                  <a:pt x="0" y="0"/>
                </a:moveTo>
                <a:lnTo>
                  <a:pt x="4132625" y="0"/>
                </a:lnTo>
                <a:lnTo>
                  <a:pt x="4132625" y="2923832"/>
                </a:lnTo>
                <a:lnTo>
                  <a:pt x="0" y="29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96742" y="1047612"/>
            <a:ext cx="7839434" cy="2884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Libre Baskerville Bold"/>
              </a:rPr>
              <a:t>Formatting &amp; 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2985" y="5736493"/>
            <a:ext cx="4960994" cy="408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B1F1F"/>
                </a:solidFill>
                <a:latin typeface="Libre Baskerville Bold"/>
              </a:rPr>
              <a:t>additional elements: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B1F1F"/>
              </a:solidFill>
              <a:latin typeface="Libre Baskerville Bold"/>
            </a:endParaRPr>
          </a:p>
          <a:p>
            <a:pPr marL="712480" lvl="1" indent="-356240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1F1F"/>
                </a:solidFill>
                <a:latin typeface="Libre Baskerville Bold"/>
              </a:rPr>
              <a:t>professional profile or summary</a:t>
            </a:r>
          </a:p>
          <a:p>
            <a:pPr marL="712480" lvl="1" indent="-356240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1F1F"/>
                </a:solidFill>
                <a:latin typeface="Libre Baskerville Bold"/>
              </a:rPr>
              <a:t>references</a:t>
            </a:r>
          </a:p>
          <a:p>
            <a:pPr marL="712480" lvl="1" indent="-356240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1F1F"/>
                </a:solidFill>
                <a:latin typeface="Libre Baskerville Bold"/>
              </a:rPr>
              <a:t>cover letter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3140" y="4214398"/>
            <a:ext cx="7723037" cy="561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using a easy and clear font (Arial, TNR..), not too colorful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use A4 paper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organizing information into sections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consistent formatting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615" y="8781409"/>
            <a:ext cx="19088549" cy="3086100"/>
            <a:chOff x="0" y="0"/>
            <a:chExt cx="502743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7437" cy="812800"/>
            </a:xfrm>
            <a:custGeom>
              <a:avLst/>
              <a:gdLst/>
              <a:ahLst/>
              <a:cxnLst/>
              <a:rect l="l" t="t" r="r" b="b"/>
              <a:pathLst>
                <a:path w="5027437" h="812800">
                  <a:moveTo>
                    <a:pt x="0" y="0"/>
                  </a:moveTo>
                  <a:lnTo>
                    <a:pt x="5027437" y="0"/>
                  </a:lnTo>
                  <a:lnTo>
                    <a:pt x="502743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D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99660" y="238763"/>
            <a:ext cx="4691008" cy="141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Libre Baskerville Bold"/>
              </a:rPr>
              <a:t>Tips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1983735"/>
            <a:ext cx="7588787" cy="679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include social media accounts (Instagram, Linked in, Facebook..)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add a formal close up foto (no selfie), wear formal clothes, not colorful (white...)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Libre Baskerville"/>
            </a:endParaR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Libre Baskerville"/>
              </a:rPr>
              <a:t>red or blue background (in Indonesia) in other countries doesn't matter.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2059935"/>
            <a:ext cx="8172634" cy="5445017"/>
          </a:xfrm>
          <a:custGeom>
            <a:avLst/>
            <a:gdLst/>
            <a:ahLst/>
            <a:cxnLst/>
            <a:rect l="l" t="t" r="r" b="b"/>
            <a:pathLst>
              <a:path w="8172634" h="5445017">
                <a:moveTo>
                  <a:pt x="0" y="0"/>
                </a:moveTo>
                <a:lnTo>
                  <a:pt x="8172634" y="0"/>
                </a:lnTo>
                <a:lnTo>
                  <a:pt x="8172634" y="5445017"/>
                </a:lnTo>
                <a:lnTo>
                  <a:pt x="0" y="5445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615" y="9614520"/>
            <a:ext cx="19088549" cy="2252989"/>
            <a:chOff x="0" y="0"/>
            <a:chExt cx="5027437" cy="593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7437" cy="593380"/>
            </a:xfrm>
            <a:custGeom>
              <a:avLst/>
              <a:gdLst/>
              <a:ahLst/>
              <a:cxnLst/>
              <a:rect l="l" t="t" r="r" b="b"/>
              <a:pathLst>
                <a:path w="5027437" h="593380">
                  <a:moveTo>
                    <a:pt x="0" y="0"/>
                  </a:moveTo>
                  <a:lnTo>
                    <a:pt x="5027437" y="0"/>
                  </a:lnTo>
                  <a:lnTo>
                    <a:pt x="5027437" y="593380"/>
                  </a:lnTo>
                  <a:lnTo>
                    <a:pt x="0" y="593380"/>
                  </a:lnTo>
                  <a:close/>
                </a:path>
              </a:pathLst>
            </a:custGeom>
            <a:solidFill>
              <a:srgbClr val="E2D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03507" y="2055131"/>
            <a:ext cx="9253539" cy="6176737"/>
          </a:xfrm>
          <a:custGeom>
            <a:avLst/>
            <a:gdLst/>
            <a:ahLst/>
            <a:cxnLst/>
            <a:rect l="l" t="t" r="r" b="b"/>
            <a:pathLst>
              <a:path w="9253539" h="6176737">
                <a:moveTo>
                  <a:pt x="0" y="0"/>
                </a:moveTo>
                <a:lnTo>
                  <a:pt x="9253539" y="0"/>
                </a:lnTo>
                <a:lnTo>
                  <a:pt x="9253539" y="6176738"/>
                </a:lnTo>
                <a:lnTo>
                  <a:pt x="0" y="617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75277"/>
            <a:ext cx="6610787" cy="141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Libre Baskerville Bold"/>
              </a:rPr>
              <a:t>ATS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997981"/>
            <a:ext cx="9146343" cy="784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ibre Baskerville Bold"/>
              </a:rPr>
              <a:t>What is ATS? (Applicant Tracking System)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Libre Baskerville Bold"/>
            </a:endParaR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ibre Baskerville"/>
              </a:rPr>
              <a:t>It is a software application that streamlines the recruitment process by automating various tasks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Libre Baskerville"/>
            </a:endParaR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ibre Baskerville"/>
              </a:rPr>
              <a:t>essential tool for HR departments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Libre Baskerville"/>
            </a:endParaR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ibre Baskerville"/>
              </a:rPr>
              <a:t>reduce the time and effort required to manage the recruitment process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ibre Baskerville"/>
              </a:rPr>
              <a:t> 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ibre Baskerville"/>
              </a:rPr>
              <a:t>the system can recognize and scan each</a:t>
            </a:r>
            <a:r>
              <a:rPr lang="en-US" sz="3200">
                <a:solidFill>
                  <a:srgbClr val="2B1F1F"/>
                </a:solidFill>
                <a:latin typeface="Libre Baskerville"/>
              </a:rPr>
              <a:t> </a:t>
            </a:r>
            <a:r>
              <a:rPr lang="en-US" sz="3200">
                <a:solidFill>
                  <a:srgbClr val="FFFFFF"/>
                </a:solidFill>
                <a:latin typeface="Libre Baskerville"/>
              </a:rPr>
              <a:t>applicant's CV, both scholarships and jobs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Libre Baskervill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Microsoft Office PowerPoint</Application>
  <PresentationFormat>Benutzerdefiniert</PresentationFormat>
  <Paragraphs>128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Libre Baskerville</vt:lpstr>
      <vt:lpstr>Libre Baskerville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Hack Sophia Bruckner 13 Juni 2023</dc:title>
  <dc:creator>Sophia</dc:creator>
  <cp:lastModifiedBy>Sophia Bruckner</cp:lastModifiedBy>
  <cp:revision>3</cp:revision>
  <dcterms:created xsi:type="dcterms:W3CDTF">2006-08-16T00:00:00Z</dcterms:created>
  <dcterms:modified xsi:type="dcterms:W3CDTF">2023-06-12T09:21:15Z</dcterms:modified>
  <dc:identifier>DAFkjwUa-L0</dc:identifier>
</cp:coreProperties>
</file>